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70" r:id="rId4"/>
    <p:sldId id="268" r:id="rId5"/>
    <p:sldId id="327" r:id="rId6"/>
    <p:sldId id="272" r:id="rId7"/>
    <p:sldId id="328" r:id="rId8"/>
    <p:sldId id="325" r:id="rId9"/>
    <p:sldId id="323" r:id="rId10"/>
    <p:sldId id="322" r:id="rId11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4031">
          <p15:clr>
            <a:srgbClr val="A4A3A4"/>
          </p15:clr>
        </p15:guide>
        <p15:guide id="3" orient="horz" pos="61">
          <p15:clr>
            <a:srgbClr val="A4A3A4"/>
          </p15:clr>
        </p15:guide>
        <p15:guide id="4" pos="106">
          <p15:clr>
            <a:srgbClr val="A4A3A4"/>
          </p15:clr>
        </p15:guide>
        <p15:guide id="5" pos="5677">
          <p15:clr>
            <a:srgbClr val="A4A3A4"/>
          </p15:clr>
        </p15:guide>
        <p15:guide id="6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470" y="138"/>
      </p:cViewPr>
      <p:guideLst>
        <p:guide orient="horz" pos="1008"/>
        <p:guide orient="horz" pos="4031"/>
        <p:guide orient="horz" pos="61"/>
        <p:guide pos="106"/>
        <p:guide pos="5677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83BED-76C7-4F16-8872-9C384C0B6986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ADA3-08D7-45BA-8E0A-3E1762224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1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Обновила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ADA3-08D7-45BA-8E0A-3E1762224E5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1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ADA3-08D7-45BA-8E0A-3E1762224E5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9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ADA3-08D7-45BA-8E0A-3E1762224E5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9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624960"/>
            <a:ext cx="9144000" cy="360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275" y="2237729"/>
            <a:ext cx="4403725" cy="237446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PF Isotext Pro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16"/>
          <a:stretch/>
        </p:blipFill>
        <p:spPr>
          <a:xfrm>
            <a:off x="3196694" y="312946"/>
            <a:ext cx="2485748" cy="1029794"/>
          </a:xfrm>
          <a:prstGeom prst="rect">
            <a:avLst/>
          </a:prstGeom>
        </p:spPr>
      </p:pic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4891088" y="2217738"/>
            <a:ext cx="4121150" cy="2414587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4960"/>
            <a:ext cx="6400800" cy="706056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2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6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 userDrawn="1"/>
        </p:nvCxnSpPr>
        <p:spPr>
          <a:xfrm>
            <a:off x="159556" y="1224368"/>
            <a:ext cx="882000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16"/>
          <a:stretch/>
        </p:blipFill>
        <p:spPr>
          <a:xfrm>
            <a:off x="3329126" y="75446"/>
            <a:ext cx="2485748" cy="102979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3586" y="2222664"/>
            <a:ext cx="8815969" cy="629086"/>
          </a:xfrm>
        </p:spPr>
        <p:txBody>
          <a:bodyPr>
            <a:noAutofit/>
          </a:bodyPr>
          <a:lstStyle>
            <a:lvl1pPr algn="ctr"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626519" y="3916363"/>
            <a:ext cx="3890962" cy="19669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2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8C0838-8448-4132-90D2-6C9485130CA1}" type="datetime1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0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567512" y="0"/>
            <a:ext cx="457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68275" y="1600199"/>
            <a:ext cx="4179888" cy="4788000"/>
          </a:xfrm>
        </p:spPr>
        <p:txBody>
          <a:bodyPr anchor="ctr">
            <a:normAutofit/>
          </a:bodyPr>
          <a:lstStyle>
            <a:lvl1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 sz="3200" b="1"/>
            </a:lvl1pPr>
            <a:lvl2pPr marL="9144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 sz="2800" b="1"/>
            </a:lvl2pPr>
            <a:lvl3pPr marL="13716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 sz="2800" b="1"/>
            </a:lvl3pPr>
            <a:lvl4pPr marL="18288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 sz="2400" b="1"/>
            </a:lvl4pPr>
            <a:lvl5pPr marL="22860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 sz="24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666891" y="1600199"/>
            <a:ext cx="4345347" cy="478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16"/>
          <a:stretch/>
        </p:blipFill>
        <p:spPr>
          <a:xfrm>
            <a:off x="1206000" y="381664"/>
            <a:ext cx="2160000" cy="8948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10875" r="70550" b="10590"/>
          <a:stretch/>
        </p:blipFill>
        <p:spPr>
          <a:xfrm>
            <a:off x="5773512" y="217851"/>
            <a:ext cx="2160000" cy="12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Объект 9"/>
          <p:cNvSpPr>
            <a:spLocks noGrp="1"/>
          </p:cNvSpPr>
          <p:nvPr>
            <p:ph sz="quarter" idx="12"/>
          </p:nvPr>
        </p:nvSpPr>
        <p:spPr>
          <a:xfrm>
            <a:off x="396875" y="2320506"/>
            <a:ext cx="8604000" cy="407870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168275" y="1600200"/>
            <a:ext cx="8843963" cy="576000"/>
          </a:xfrm>
        </p:spPr>
        <p:txBody>
          <a:bodyPr tIns="0"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9334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 Вертикаль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8275" y="1600200"/>
            <a:ext cx="4320000" cy="479901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4078" y="1600200"/>
            <a:ext cx="4320000" cy="479901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Горизонталь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sz="half" idx="1"/>
          </p:nvPr>
        </p:nvSpPr>
        <p:spPr>
          <a:xfrm>
            <a:off x="168274" y="1600200"/>
            <a:ext cx="8843963" cy="2232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11"/>
          </p:nvPr>
        </p:nvSpPr>
        <p:spPr>
          <a:xfrm>
            <a:off x="168274" y="4161215"/>
            <a:ext cx="8843963" cy="2232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59556" y="3996708"/>
            <a:ext cx="882000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70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168275" y="1600200"/>
            <a:ext cx="8843963" cy="47990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41300" sx="103000" sy="103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spcAft>
                <a:spcPts val="600"/>
              </a:spcAft>
              <a:buClr>
                <a:schemeClr val="tx2"/>
              </a:buClr>
              <a:defRPr>
                <a:latin typeface="Myriad Pro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168275" y="1600200"/>
            <a:ext cx="8820000" cy="47990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68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7500" y="1602490"/>
            <a:ext cx="4464000" cy="79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lIns="72000" tIns="36000" rIns="72000" bIns="36000" rtlCol="0" anchor="ctr">
            <a:noAutofit/>
          </a:bodyPr>
          <a:lstStyle>
            <a:defPPr>
              <a:defRPr lang="ru-RU"/>
            </a:defPPr>
            <a:lvl1pPr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 sz="2000" b="0">
                <a:solidFill>
                  <a:schemeClr val="lt1"/>
                </a:solidFill>
                <a:latin typeface="Myriad Pro" pitchFamily="34" charset="0"/>
                <a:cs typeface="Arial" pitchFamily="34" charset="0"/>
              </a:defRPr>
            </a:lvl1pPr>
          </a:lstStyle>
          <a:p>
            <a:endParaRPr lang="ru-RU" sz="2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9500" y="1674490"/>
            <a:ext cx="4320000" cy="64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  <a:effectLst/>
        </p:spPr>
        <p:txBody>
          <a:bodyPr vert="horz" lIns="72000" tIns="36000" rIns="72000" bIns="36000" rtlCol="0" anchor="ctr">
            <a:noAutofit/>
          </a:bodyPr>
          <a:lstStyle>
            <a:defPPr>
              <a:defRPr lang="ru-RU"/>
            </a:defPPr>
            <a:lvl1pPr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 sz="2000" b="0">
                <a:solidFill>
                  <a:schemeClr val="lt1"/>
                </a:solidFill>
                <a:latin typeface="Myriad Pro" pitchFamily="34" charset="0"/>
                <a:cs typeface="Arial" pitchFamily="34" charset="0"/>
              </a:defRPr>
            </a:lvl1pPr>
          </a:lstStyle>
          <a:p>
            <a:endParaRPr lang="ru-RU" sz="2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258077" y="1643330"/>
            <a:ext cx="4309161" cy="651294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2"/>
          </p:nvPr>
        </p:nvSpPr>
        <p:spPr>
          <a:xfrm>
            <a:off x="396875" y="2501659"/>
            <a:ext cx="8604000" cy="3897554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14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3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9" r="51468"/>
          <a:stretch/>
        </p:blipFill>
        <p:spPr>
          <a:xfrm>
            <a:off x="8329732" y="6462508"/>
            <a:ext cx="779764" cy="3954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917"/>
            <a:ext cx="9144000" cy="108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75" y="1600200"/>
            <a:ext cx="8820000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93346" y="6517309"/>
            <a:ext cx="2084388" cy="27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4BA8DE-D719-47C8-8AA3-6508A485956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10875" r="70550" b="10590"/>
          <a:stretch/>
        </p:blipFill>
        <p:spPr>
          <a:xfrm>
            <a:off x="7567659" y="119492"/>
            <a:ext cx="1524585" cy="8628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86" y="92367"/>
            <a:ext cx="7455829" cy="91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8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651" r:id="rId3"/>
    <p:sldLayoutId id="2147483682" r:id="rId4"/>
    <p:sldLayoutId id="2147483652" r:id="rId5"/>
    <p:sldLayoutId id="2147483667" r:id="rId6"/>
    <p:sldLayoutId id="2147483679" r:id="rId7"/>
    <p:sldLayoutId id="2147483681" r:id="rId8"/>
    <p:sldLayoutId id="2147483654" r:id="rId9"/>
    <p:sldLayoutId id="2147483683" r:id="rId10"/>
    <p:sldLayoutId id="214748366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spcBef>
          <a:spcPts val="600"/>
        </a:spcBef>
        <a:spcAft>
          <a:spcPts val="300"/>
        </a:spcAft>
        <a:buFont typeface="Wingdings" pitchFamily="2" charset="2"/>
        <a:buChar char="§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30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30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30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30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.sannikov@corp.mail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tanna977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30489" y="2237729"/>
            <a:ext cx="4403725" cy="2374463"/>
          </a:xfrm>
        </p:spPr>
        <p:txBody>
          <a:bodyPr/>
          <a:lstStyle/>
          <a:p>
            <a:r>
              <a:rPr lang="ru-RU" dirty="0" smtClean="0"/>
              <a:t>Технопарк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4338" name="Picture 2" descr="C:\Users\d.voloshin\Desktop\2\ed\DSC_4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48" y="1645933"/>
            <a:ext cx="5363452" cy="357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224960"/>
            <a:ext cx="6400800" cy="706056"/>
          </a:xfrm>
        </p:spPr>
        <p:txBody>
          <a:bodyPr/>
          <a:lstStyle/>
          <a:p>
            <a:r>
              <a:rPr lang="ru-RU" dirty="0" smtClean="0"/>
              <a:t>Строим ИТ-будущее вместе!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6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13600" y="4147415"/>
            <a:ext cx="4924209" cy="229494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800" dirty="0" smtClean="0"/>
              <a:t>Контакты:</a:t>
            </a:r>
            <a:endParaRPr lang="ru-RU" sz="2800" dirty="0"/>
          </a:p>
          <a:p>
            <a:pPr algn="r"/>
            <a:r>
              <a:rPr lang="ru-RU" sz="2800" dirty="0" smtClean="0"/>
              <a:t>Дима Санников </a:t>
            </a:r>
            <a:r>
              <a:rPr lang="en-US" sz="2800" dirty="0" smtClean="0">
                <a:hlinkClick r:id="rId3"/>
              </a:rPr>
              <a:t>d.sannikov@corp.mail.ru</a:t>
            </a:r>
            <a:endParaRPr lang="en-US" sz="2800" dirty="0" smtClean="0"/>
          </a:p>
          <a:p>
            <a:pPr algn="r"/>
            <a:r>
              <a:rPr lang="ru-RU" sz="2800" dirty="0" smtClean="0"/>
              <a:t>Аня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/>
              <a:t>Ёлочкина</a:t>
            </a:r>
            <a:endParaRPr lang="ru-RU" sz="2800" dirty="0" smtClean="0"/>
          </a:p>
          <a:p>
            <a:pPr algn="r"/>
            <a:r>
              <a:rPr lang="en-US" sz="2800" dirty="0" smtClean="0">
                <a:solidFill>
                  <a:srgbClr val="002060"/>
                </a:solidFill>
                <a:hlinkClick r:id="rId4"/>
              </a:rPr>
              <a:t>tanna977@gmail.com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7284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553</a:t>
            </a:r>
            <a:r>
              <a:rPr lang="ru-RU" dirty="0" smtClean="0"/>
              <a:t> выпускник</a:t>
            </a:r>
            <a:r>
              <a:rPr lang="ru-RU" dirty="0"/>
              <a:t>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4252 абитуриента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t>3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1484" y="898630"/>
            <a:ext cx="9205484" cy="61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53 преподавателя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t>4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985" y="1009467"/>
            <a:ext cx="9204986" cy="61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96" y="25366"/>
            <a:ext cx="7455829" cy="917100"/>
          </a:xfrm>
        </p:spPr>
        <p:txBody>
          <a:bodyPr/>
          <a:lstStyle/>
          <a:p>
            <a:r>
              <a:rPr lang="ru-RU" dirty="0" smtClean="0"/>
              <a:t>Основная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Два года, бесплатно</a:t>
            </a:r>
          </a:p>
          <a:p>
            <a:r>
              <a:rPr lang="ru-RU" dirty="0" smtClean="0"/>
              <a:t>В МГТУ, для студентов МГТУ</a:t>
            </a:r>
          </a:p>
          <a:p>
            <a:r>
              <a:rPr lang="ru-RU" dirty="0" smtClean="0"/>
              <a:t>Нагрузка - 14 часов</a:t>
            </a:r>
            <a:r>
              <a:rPr lang="ru-RU" dirty="0"/>
              <a:t> </a:t>
            </a:r>
            <a:r>
              <a:rPr lang="ru-RU" dirty="0" smtClean="0"/>
              <a:t>в неделю</a:t>
            </a:r>
          </a:p>
          <a:p>
            <a:r>
              <a:rPr lang="ru-RU" dirty="0" smtClean="0"/>
              <a:t>Направление – архитектура высоконагруженных систем</a:t>
            </a:r>
          </a:p>
          <a:p>
            <a:pPr>
              <a:buNone/>
            </a:pPr>
            <a:r>
              <a:rPr lang="ru-RU" dirty="0" smtClean="0"/>
              <a:t>    и  </a:t>
            </a:r>
            <a:r>
              <a:rPr lang="en-US" dirty="0" smtClean="0"/>
              <a:t>web-</a:t>
            </a:r>
            <a:r>
              <a:rPr lang="ru-RU" dirty="0" smtClean="0"/>
              <a:t>разработка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60" y="1246214"/>
            <a:ext cx="2707548" cy="1806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59" y="2468677"/>
            <a:ext cx="2369362" cy="1580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47" y="3887775"/>
            <a:ext cx="2617508" cy="1746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11" y="5093123"/>
            <a:ext cx="2369363" cy="158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</a:t>
            </a:r>
            <a:r>
              <a:rPr lang="en-US" dirty="0" smtClean="0"/>
              <a:t> </a:t>
            </a:r>
            <a:r>
              <a:rPr lang="ru-RU" dirty="0" smtClean="0"/>
              <a:t>открытых курсов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t>6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63585" y="2482635"/>
            <a:ext cx="8693975" cy="3224101"/>
          </a:xfrm>
        </p:spPr>
        <p:txBody>
          <a:bodyPr>
            <a:normAutofit fontScale="2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12800" dirty="0"/>
              <a:t>Базовое администрирование </a:t>
            </a:r>
            <a:r>
              <a:rPr lang="en-US" sz="12800" dirty="0"/>
              <a:t>Linux</a:t>
            </a:r>
            <a:endParaRPr lang="ru-RU" sz="128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12800" dirty="0"/>
              <a:t>Программирование на </a:t>
            </a:r>
            <a:r>
              <a:rPr lang="en-US" sz="12800" dirty="0"/>
              <a:t>Perl</a:t>
            </a:r>
            <a:endParaRPr lang="ru-RU" sz="128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12800" dirty="0"/>
              <a:t>Разработка приложений на </a:t>
            </a:r>
            <a:r>
              <a:rPr lang="en-US" sz="12800" dirty="0"/>
              <a:t>iOS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12800" dirty="0"/>
              <a:t>Программирование на </a:t>
            </a:r>
            <a:r>
              <a:rPr lang="en-US" sz="12800" dirty="0"/>
              <a:t>Python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12800" dirty="0"/>
              <a:t>Разработка веб-сервисов на </a:t>
            </a:r>
            <a:r>
              <a:rPr lang="en-US" sz="12800" dirty="0" err="1"/>
              <a:t>Golang</a:t>
            </a:r>
            <a:endParaRPr lang="en-US" sz="128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12800" dirty="0"/>
              <a:t>Подготовительная программа  по  программированию на С/С++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ru-RU" sz="6000" dirty="0">
              <a:latin typeface="Proxima Nova" charset="0"/>
              <a:ea typeface="Proxima Nova" charset="0"/>
              <a:cs typeface="Proxima Nova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dirty="0">
              <a:latin typeface="Proxima Nova" charset="0"/>
              <a:ea typeface="Proxima Nova" charset="0"/>
              <a:cs typeface="Proxima Nova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Mail.Ru</a:t>
            </a:r>
            <a:r>
              <a:rPr lang="en-US" dirty="0" smtClean="0"/>
              <a:t> Group </a:t>
            </a:r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64" y="2251210"/>
            <a:ext cx="6684361" cy="1640100"/>
          </a:xfrm>
          <a:prstGeom prst="rect">
            <a:avLst/>
          </a:prstGeom>
        </p:spPr>
      </p:pic>
      <p:sp>
        <p:nvSpPr>
          <p:cNvPr id="21" name="TextBox 31"/>
          <p:cNvSpPr txBox="1"/>
          <p:nvPr/>
        </p:nvSpPr>
        <p:spPr>
          <a:xfrm>
            <a:off x="1396093" y="3032153"/>
            <a:ext cx="775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/>
            <a:r>
              <a:rPr lang="ru-RU" sz="1200" dirty="0" smtClean="0">
                <a:solidFill>
                  <a:srgbClr val="1776DC"/>
                </a:solidFill>
                <a:latin typeface="PFBeauSansPro-Regular"/>
                <a:cs typeface="PFBeauSansPro-Regular"/>
              </a:rPr>
              <a:t>Почта</a:t>
            </a:r>
          </a:p>
          <a:p>
            <a:pPr algn="ctr"/>
            <a:r>
              <a:rPr lang="ru-RU" sz="1200" dirty="0" smtClean="0">
                <a:solidFill>
                  <a:srgbClr val="1776DC"/>
                </a:solidFill>
                <a:latin typeface="PFBeauSansPro-Regular"/>
                <a:cs typeface="PFBeauSansPro-Regular"/>
              </a:rPr>
              <a:t>Главная</a:t>
            </a:r>
          </a:p>
          <a:p>
            <a:pPr algn="ctr"/>
            <a:r>
              <a:rPr lang="ru-RU" sz="1200" dirty="0" smtClean="0">
                <a:solidFill>
                  <a:srgbClr val="1776DC"/>
                </a:solidFill>
                <a:latin typeface="PFBeauSansPro-Regular"/>
                <a:cs typeface="PFBeauSansPro-Regular"/>
              </a:rPr>
              <a:t>Портал</a:t>
            </a:r>
            <a:endParaRPr lang="ru-RU" sz="1200" dirty="0">
              <a:solidFill>
                <a:srgbClr val="1776DC"/>
              </a:solidFill>
              <a:latin typeface="PFBeauSansPro-Regular"/>
              <a:cs typeface="PFBeauSansPro-Regular"/>
            </a:endParaRPr>
          </a:p>
        </p:txBody>
      </p:sp>
      <p:sp>
        <p:nvSpPr>
          <p:cNvPr id="22" name="TextBox 32"/>
          <p:cNvSpPr txBox="1"/>
          <p:nvPr/>
        </p:nvSpPr>
        <p:spPr>
          <a:xfrm>
            <a:off x="2451841" y="3029616"/>
            <a:ext cx="129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/>
            <a:r>
              <a:rPr lang="ru-RU" sz="1200" dirty="0" smtClean="0">
                <a:solidFill>
                  <a:srgbClr val="F69727"/>
                </a:solidFill>
                <a:latin typeface="PFBeauSansPro-Regular"/>
                <a:cs typeface="PFBeauSansPro-Regular"/>
              </a:rPr>
              <a:t>Одноклассники</a:t>
            </a:r>
          </a:p>
          <a:p>
            <a:pPr algn="ctr"/>
            <a:r>
              <a:rPr lang="ru-RU" sz="1200" dirty="0" smtClean="0">
                <a:solidFill>
                  <a:srgbClr val="F69727"/>
                </a:solidFill>
                <a:latin typeface="PFBeauSansPro-Regular"/>
                <a:cs typeface="PFBeauSansPro-Regular"/>
              </a:rPr>
              <a:t>Мой мир</a:t>
            </a:r>
          </a:p>
          <a:p>
            <a:pPr algn="ctr"/>
            <a:r>
              <a:rPr lang="ru-RU" sz="1200" dirty="0" err="1" smtClean="0">
                <a:solidFill>
                  <a:srgbClr val="F69727"/>
                </a:solidFill>
                <a:latin typeface="PFBeauSansPro-Regular"/>
                <a:cs typeface="PFBeauSansPro-Regular"/>
              </a:rPr>
              <a:t>ВКонтакте</a:t>
            </a:r>
            <a:endParaRPr lang="ru-RU" sz="1200" dirty="0">
              <a:solidFill>
                <a:srgbClr val="F69727"/>
              </a:solidFill>
              <a:latin typeface="PFBeauSansPro-Regular"/>
              <a:cs typeface="PFBeauSansPro-Regular"/>
            </a:endParaRPr>
          </a:p>
        </p:txBody>
      </p:sp>
      <p:sp>
        <p:nvSpPr>
          <p:cNvPr id="23" name="TextBox 33"/>
          <p:cNvSpPr txBox="1"/>
          <p:nvPr/>
        </p:nvSpPr>
        <p:spPr>
          <a:xfrm>
            <a:off x="4196006" y="311013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/>
            <a:r>
              <a:rPr lang="ru-RU" sz="1200" dirty="0" smtClean="0">
                <a:solidFill>
                  <a:srgbClr val="838E3D"/>
                </a:solidFill>
                <a:latin typeface="PFBeauSansPro-Regular"/>
                <a:cs typeface="PFBeauSansPro-Regular"/>
              </a:rPr>
              <a:t>Агент</a:t>
            </a:r>
          </a:p>
          <a:p>
            <a:pPr algn="ctr"/>
            <a:r>
              <a:rPr lang="en-US" sz="1200" dirty="0" smtClean="0">
                <a:solidFill>
                  <a:srgbClr val="838E3D"/>
                </a:solidFill>
                <a:latin typeface="PFBeauSansPro-Regular"/>
                <a:cs typeface="PFBeauSansPro-Regular"/>
              </a:rPr>
              <a:t>ICQ</a:t>
            </a:r>
            <a:endParaRPr lang="ru-RU" sz="1200" dirty="0">
              <a:solidFill>
                <a:srgbClr val="838E3D"/>
              </a:solidFill>
              <a:latin typeface="PFBeauSansPro-Regular"/>
              <a:cs typeface="PFBeauSansPro-Regular"/>
            </a:endParaRPr>
          </a:p>
        </p:txBody>
      </p:sp>
      <p:sp>
        <p:nvSpPr>
          <p:cNvPr id="24" name="TextBox 34"/>
          <p:cNvSpPr txBox="1"/>
          <p:nvPr/>
        </p:nvSpPr>
        <p:spPr>
          <a:xfrm>
            <a:off x="5322369" y="2865053"/>
            <a:ext cx="1095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/>
            <a:r>
              <a:rPr lang="en-US" sz="1200" dirty="0" smtClean="0">
                <a:solidFill>
                  <a:srgbClr val="57397E"/>
                </a:solidFill>
                <a:latin typeface="PFBeauSansPro-Regular"/>
                <a:cs typeface="PFBeauSansPro-Regular"/>
              </a:rPr>
              <a:t>MMO</a:t>
            </a:r>
            <a:r>
              <a:rPr lang="ru-RU" sz="1200" dirty="0" smtClean="0">
                <a:solidFill>
                  <a:srgbClr val="57397E"/>
                </a:solidFill>
                <a:latin typeface="PFBeauSansPro-Regular"/>
                <a:cs typeface="PFBeauSansPro-Regular"/>
              </a:rPr>
              <a:t>,</a:t>
            </a:r>
          </a:p>
          <a:p>
            <a:pPr algn="ctr"/>
            <a:r>
              <a:rPr lang="ru-RU" sz="1200" dirty="0" smtClean="0">
                <a:solidFill>
                  <a:srgbClr val="57397E"/>
                </a:solidFill>
                <a:latin typeface="PFBeauSansPro-Regular"/>
                <a:cs typeface="PFBeauSansPro-Regular"/>
              </a:rPr>
              <a:t>социальные,</a:t>
            </a:r>
          </a:p>
          <a:p>
            <a:pPr algn="ctr"/>
            <a:r>
              <a:rPr lang="ru-RU" sz="1200" dirty="0" smtClean="0">
                <a:solidFill>
                  <a:srgbClr val="57397E"/>
                </a:solidFill>
                <a:latin typeface="PFBeauSansPro-Regular"/>
                <a:cs typeface="PFBeauSansPro-Regular"/>
              </a:rPr>
              <a:t>Мобильные,</a:t>
            </a:r>
          </a:p>
          <a:p>
            <a:pPr algn="ctr"/>
            <a:r>
              <a:rPr lang="ru-RU" sz="1200" dirty="0" err="1" smtClean="0">
                <a:solidFill>
                  <a:srgbClr val="57397E"/>
                </a:solidFill>
                <a:latin typeface="PFBeauSansPro-Regular"/>
                <a:cs typeface="PFBeauSansPro-Regular"/>
              </a:rPr>
              <a:t>браузерные</a:t>
            </a:r>
            <a:endParaRPr lang="ru-RU" sz="1200" dirty="0" smtClean="0">
              <a:solidFill>
                <a:srgbClr val="57397E"/>
              </a:solidFill>
              <a:latin typeface="PFBeauSansPro-Regular"/>
              <a:cs typeface="PFBeauSansPro-Regular"/>
            </a:endParaRPr>
          </a:p>
          <a:p>
            <a:pPr algn="ctr"/>
            <a:r>
              <a:rPr lang="ru-RU" sz="1200" dirty="0" smtClean="0">
                <a:solidFill>
                  <a:srgbClr val="57397E"/>
                </a:solidFill>
                <a:latin typeface="PFBeauSansPro-Regular"/>
                <a:cs typeface="PFBeauSansPro-Regular"/>
              </a:rPr>
              <a:t>игры</a:t>
            </a:r>
            <a:endParaRPr lang="en-US" sz="1200" dirty="0">
              <a:solidFill>
                <a:srgbClr val="57397E"/>
              </a:solidFill>
              <a:latin typeface="PFBeauSansPro-Regular"/>
              <a:cs typeface="PFBeauSansPro-Regular"/>
            </a:endParaRPr>
          </a:p>
        </p:txBody>
      </p:sp>
      <p:sp>
        <p:nvSpPr>
          <p:cNvPr id="25" name="TextBox 35"/>
          <p:cNvSpPr txBox="1"/>
          <p:nvPr/>
        </p:nvSpPr>
        <p:spPr>
          <a:xfrm>
            <a:off x="6875097" y="3029165"/>
            <a:ext cx="71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/>
            <a:r>
              <a:rPr lang="ru-RU" sz="1200" dirty="0" smtClean="0">
                <a:solidFill>
                  <a:srgbClr val="A6364F"/>
                </a:solidFill>
                <a:latin typeface="PFBeauSansPro-Regular"/>
                <a:cs typeface="PFBeauSansPro-Regular"/>
              </a:rPr>
              <a:t>Поиск</a:t>
            </a:r>
          </a:p>
          <a:p>
            <a:pPr algn="ctr"/>
            <a:r>
              <a:rPr lang="ru-RU" sz="1200" dirty="0" smtClean="0">
                <a:solidFill>
                  <a:srgbClr val="A6364F"/>
                </a:solidFill>
                <a:latin typeface="PFBeauSansPro-Regular"/>
                <a:cs typeface="PFBeauSansPro-Regular"/>
              </a:rPr>
              <a:t>Товары</a:t>
            </a:r>
          </a:p>
          <a:p>
            <a:pPr algn="ctr"/>
            <a:r>
              <a:rPr lang="ru-RU" sz="1200" dirty="0" smtClean="0">
                <a:solidFill>
                  <a:srgbClr val="A6364F"/>
                </a:solidFill>
                <a:latin typeface="PFBeauSansPro-Regular"/>
                <a:cs typeface="PFBeauSansPro-Regular"/>
              </a:rPr>
              <a:t>Деньги</a:t>
            </a:r>
            <a:endParaRPr lang="en-US" sz="1200" dirty="0">
              <a:solidFill>
                <a:srgbClr val="A6364F"/>
              </a:solidFill>
              <a:latin typeface="PFBeauSansPro-Regular"/>
              <a:cs typeface="PFBeauSansPro-Regular"/>
            </a:endParaRPr>
          </a:p>
        </p:txBody>
      </p:sp>
      <p:sp>
        <p:nvSpPr>
          <p:cNvPr id="26" name="TextBox 36"/>
          <p:cNvSpPr txBox="1"/>
          <p:nvPr/>
        </p:nvSpPr>
        <p:spPr>
          <a:xfrm>
            <a:off x="856892" y="4421202"/>
            <a:ext cx="55907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ru-RU" sz="2600" dirty="0" smtClean="0">
                <a:solidFill>
                  <a:srgbClr val="1776DC"/>
                </a:solidFill>
                <a:latin typeface="PFBeauSansPro-Regular"/>
                <a:cs typeface="PFBeauSansPro-Regular"/>
              </a:rPr>
              <a:t>МЕЖДУНАРОДНОЕ НАПРАВЛЕНИЕ</a:t>
            </a:r>
            <a:endParaRPr lang="ru-RU" sz="2600" dirty="0">
              <a:solidFill>
                <a:srgbClr val="1776DC"/>
              </a:solidFill>
              <a:latin typeface="PFBeauSansPro-Regular"/>
              <a:cs typeface="PFBeauSansPro-Regular"/>
            </a:endParaRPr>
          </a:p>
        </p:txBody>
      </p:sp>
      <p:pic>
        <p:nvPicPr>
          <p:cNvPr id="27" name="Изображение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32" y="4159613"/>
            <a:ext cx="7557025" cy="66373"/>
          </a:xfrm>
          <a:prstGeom prst="rect">
            <a:avLst/>
          </a:prstGeom>
        </p:spPr>
      </p:pic>
      <p:pic>
        <p:nvPicPr>
          <p:cNvPr id="28" name="Изображение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710" y="4513073"/>
            <a:ext cx="1779685" cy="603822"/>
          </a:xfrm>
          <a:prstGeom prst="rect">
            <a:avLst/>
          </a:prstGeom>
        </p:spPr>
      </p:pic>
      <p:pic>
        <p:nvPicPr>
          <p:cNvPr id="29" name="Изображение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093" y="5259918"/>
            <a:ext cx="6159500" cy="622300"/>
          </a:xfrm>
          <a:prstGeom prst="rect">
            <a:avLst/>
          </a:prstGeom>
        </p:spPr>
      </p:pic>
      <p:sp>
        <p:nvSpPr>
          <p:cNvPr id="30" name="Rectangle 4"/>
          <p:cNvSpPr>
            <a:spLocks/>
          </p:cNvSpPr>
          <p:nvPr/>
        </p:nvSpPr>
        <p:spPr bwMode="auto">
          <a:xfrm>
            <a:off x="1819741" y="1294705"/>
            <a:ext cx="3185275" cy="85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PFBeauSansPro-Regular"/>
                <a:cs typeface="PFBeauSansPro-Regular"/>
              </a:rPr>
              <a:t>ежемесячная аудитория</a:t>
            </a:r>
            <a:endParaRPr lang="ru-RU" dirty="0">
              <a:solidFill>
                <a:schemeClr val="tx1"/>
              </a:solidFill>
              <a:latin typeface="PFBeauSansPro-Regular"/>
              <a:cs typeface="PFBeauSansPro-Regular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PFBeauSansPro-Regular"/>
                <a:cs typeface="PFBeauSansPro-Regular"/>
              </a:rPr>
              <a:t>Интернет-пользователей </a:t>
            </a:r>
            <a:r>
              <a:rPr lang="ru-RU" dirty="0">
                <a:solidFill>
                  <a:schemeClr val="tx1"/>
                </a:solidFill>
                <a:latin typeface="PFBeauSansPro-Regular"/>
                <a:cs typeface="PFBeauSansPro-Regular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PFBeauSansPro-Regular"/>
                <a:cs typeface="PFBeauSansPro-Regular"/>
              </a:rPr>
              <a:t>России</a:t>
            </a:r>
            <a:endParaRPr lang="ru-RU" dirty="0">
              <a:solidFill>
                <a:schemeClr val="tx1"/>
              </a:solidFill>
              <a:latin typeface="PFBeauSansPro-Regular"/>
              <a:cs typeface="PFBeauSansPro-Regular"/>
            </a:endParaRPr>
          </a:p>
          <a:p>
            <a:pPr lvl="0">
              <a:spcAft>
                <a:spcPts val="1200"/>
              </a:spcAft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5606" y="1222698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ru-RU" sz="3200" dirty="0">
                <a:solidFill>
                  <a:srgbClr val="F69727"/>
                </a:solidFill>
                <a:latin typeface="PFBeauSansPro-Regular"/>
                <a:cs typeface="PFBeauSansPro-Regular"/>
              </a:rPr>
              <a:t>9</a:t>
            </a:r>
            <a:r>
              <a:rPr lang="en-US" sz="3200" dirty="0">
                <a:solidFill>
                  <a:srgbClr val="F69727"/>
                </a:solidFill>
                <a:latin typeface="PFBeauSansPro-Regular"/>
                <a:cs typeface="PFBeauSansPro-Regular"/>
              </a:rPr>
              <a:t>6</a:t>
            </a:r>
            <a:r>
              <a:rPr lang="ru-RU" sz="3200" dirty="0">
                <a:solidFill>
                  <a:srgbClr val="F69727"/>
                </a:solidFill>
                <a:latin typeface="PFBeauSansPro-Regular"/>
                <a:cs typeface="PFBeauSansPro-Regular"/>
              </a:rPr>
              <a:t>%</a:t>
            </a:r>
          </a:p>
        </p:txBody>
      </p:sp>
      <p:sp>
        <p:nvSpPr>
          <p:cNvPr id="32" name="TextBox 43"/>
          <p:cNvSpPr txBox="1"/>
          <p:nvPr/>
        </p:nvSpPr>
        <p:spPr>
          <a:xfrm>
            <a:off x="5005017" y="1217727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ru-RU" sz="3200" dirty="0" smtClean="0">
                <a:solidFill>
                  <a:srgbClr val="F69727"/>
                </a:solidFill>
                <a:latin typeface="PFBeauSansPro-Regular"/>
                <a:cs typeface="PFBeauSansPro-Regular"/>
              </a:rPr>
              <a:t>14</a:t>
            </a:r>
            <a:r>
              <a:rPr lang="en-US" sz="3200" dirty="0" smtClean="0">
                <a:solidFill>
                  <a:srgbClr val="F69727"/>
                </a:solidFill>
                <a:latin typeface="PFBeauSansPro-Regular"/>
                <a:cs typeface="PFBeauSansPro-Regular"/>
              </a:rPr>
              <a:t>8</a:t>
            </a:r>
            <a:r>
              <a:rPr lang="ru-RU" sz="3200" dirty="0" smtClean="0">
                <a:solidFill>
                  <a:srgbClr val="F69727"/>
                </a:solidFill>
                <a:latin typeface="PFBeauSansPro-Regular"/>
                <a:cs typeface="PFBeauSansPro-Regular"/>
              </a:rPr>
              <a:t>,</a:t>
            </a:r>
            <a:r>
              <a:rPr lang="en-US" sz="3200" dirty="0" smtClean="0">
                <a:solidFill>
                  <a:srgbClr val="F69727"/>
                </a:solidFill>
                <a:latin typeface="PFBeauSansPro-Regular"/>
                <a:cs typeface="PFBeauSansPro-Regular"/>
              </a:rPr>
              <a:t>7</a:t>
            </a:r>
            <a:endParaRPr lang="ru-RU" sz="3200" dirty="0">
              <a:solidFill>
                <a:srgbClr val="F69727"/>
              </a:solidFill>
              <a:latin typeface="PFBeauSansPro-Regular"/>
              <a:cs typeface="PFBeauSansPro-Regular"/>
            </a:endParaRPr>
          </a:p>
        </p:txBody>
      </p:sp>
      <p:sp>
        <p:nvSpPr>
          <p:cNvPr id="33" name="TextBox 44"/>
          <p:cNvSpPr txBox="1"/>
          <p:nvPr/>
        </p:nvSpPr>
        <p:spPr>
          <a:xfrm>
            <a:off x="6158480" y="1261079"/>
            <a:ext cx="265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PFBeauSansPro-Regular"/>
                <a:cs typeface="PFBeauSansPro-Regular"/>
              </a:rPr>
              <a:t>миллионов</a:t>
            </a:r>
          </a:p>
          <a:p>
            <a:r>
              <a:rPr lang="ru-RU" dirty="0">
                <a:solidFill>
                  <a:schemeClr val="tx1"/>
                </a:solidFill>
                <a:latin typeface="PFBeauSansPro-Regular"/>
                <a:cs typeface="PFBeauSansPro-Regular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PFBeauSansPro-Regular"/>
                <a:cs typeface="PFBeauSansPro-Regular"/>
              </a:rPr>
              <a:t>ользователей в </a:t>
            </a:r>
            <a:r>
              <a:rPr lang="ru-RU" dirty="0" smtClean="0">
                <a:solidFill>
                  <a:schemeClr val="tx1"/>
                </a:solidFill>
                <a:latin typeface="PFBeauSansPro-Regular"/>
                <a:cs typeface="PFBeauSansPro-Regular"/>
              </a:rPr>
              <a:t>мире</a:t>
            </a:r>
            <a:endParaRPr lang="ru-RU" dirty="0">
              <a:solidFill>
                <a:schemeClr val="tx1"/>
              </a:solidFill>
              <a:latin typeface="PFBeauSansPro-Regular"/>
              <a:cs typeface="PFBeauSan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62605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Стажировка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5" y="1100986"/>
            <a:ext cx="9379308" cy="62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Открытых Дверей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000" y="1363419"/>
            <a:ext cx="8820000" cy="479901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5 и 6 сентября </a:t>
            </a:r>
          </a:p>
          <a:p>
            <a:pPr marL="0" indent="0" algn="ctr">
              <a:buNone/>
            </a:pPr>
            <a:r>
              <a:rPr lang="ru-RU" sz="4400" dirty="0" smtClean="0"/>
              <a:t>день открытых дверей</a:t>
            </a:r>
            <a:endParaRPr lang="ru-RU" sz="4400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/>
              <a:t>Приходите знакомиться ближе в </a:t>
            </a:r>
            <a:r>
              <a:rPr lang="ru-RU" sz="4400" dirty="0" err="1" smtClean="0"/>
              <a:t>гз</a:t>
            </a:r>
            <a:r>
              <a:rPr lang="ru-RU" sz="4400" dirty="0" smtClean="0"/>
              <a:t> в аудиторию 395</a:t>
            </a:r>
            <a:endParaRPr lang="ru-RU" sz="440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A8DE-D719-47C8-8AA3-6508A4859564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5007430"/>
            <a:ext cx="3905502" cy="178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 (технопарк)">
  <a:themeElements>
    <a:clrScheme name="Другая 5">
      <a:dk1>
        <a:sysClr val="windowText" lastClr="000000"/>
      </a:dk1>
      <a:lt1>
        <a:sysClr val="window" lastClr="FFFFFF"/>
      </a:lt1>
      <a:dk2>
        <a:srgbClr val="333333"/>
      </a:dk2>
      <a:lt2>
        <a:srgbClr val="EAEAEA"/>
      </a:lt2>
      <a:accent1>
        <a:srgbClr val="5F5F5F"/>
      </a:accent1>
      <a:accent2>
        <a:srgbClr val="808080"/>
      </a:accent2>
      <a:accent3>
        <a:srgbClr val="F5F5F5"/>
      </a:accent3>
      <a:accent4>
        <a:srgbClr val="DCDCDC"/>
      </a:accent4>
      <a:accent5>
        <a:srgbClr val="FFFFCC"/>
      </a:accent5>
      <a:accent6>
        <a:srgbClr val="1F497D"/>
      </a:accent6>
      <a:hlink>
        <a:srgbClr val="0000FF"/>
      </a:hlink>
      <a:folHlink>
        <a:srgbClr val="800080"/>
      </a:folHlink>
    </a:clrScheme>
    <a:fontScheme name="Другая 1">
      <a:majorFont>
        <a:latin typeface="PF Isotext Pro"/>
        <a:ea typeface=""/>
        <a:cs typeface=""/>
      </a:majorFont>
      <a:minorFont>
        <a:latin typeface="PF Isotext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 (технопарк)</Template>
  <TotalTime>3078</TotalTime>
  <Words>149</Words>
  <Application>Microsoft Office PowerPoint</Application>
  <PresentationFormat>Экран (4:3)</PresentationFormat>
  <Paragraphs>68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Verdana</vt:lpstr>
      <vt:lpstr>PF Isotext Pro</vt:lpstr>
      <vt:lpstr>Myriad Pro</vt:lpstr>
      <vt:lpstr>Proxima Nova</vt:lpstr>
      <vt:lpstr>Arial</vt:lpstr>
      <vt:lpstr>PFBeauSansPro-Regular</vt:lpstr>
      <vt:lpstr>ヒラギノ角ゴ ProN W3</vt:lpstr>
      <vt:lpstr>Wingdings</vt:lpstr>
      <vt:lpstr>Calibri</vt:lpstr>
      <vt:lpstr>Презентация2 (технопарк)</vt:lpstr>
      <vt:lpstr>Технопарк</vt:lpstr>
      <vt:lpstr>553 выпускника</vt:lpstr>
      <vt:lpstr>4252 абитуриента</vt:lpstr>
      <vt:lpstr>53 преподавателя</vt:lpstr>
      <vt:lpstr>Основная программа</vt:lpstr>
      <vt:lpstr>6 открытых курсов</vt:lpstr>
      <vt:lpstr>Mail.Ru Group сегодня</vt:lpstr>
      <vt:lpstr>Стажировка</vt:lpstr>
      <vt:lpstr>День Открытых Дверей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Voloshin</dc:creator>
  <cp:lastModifiedBy>Анна</cp:lastModifiedBy>
  <cp:revision>105</cp:revision>
  <dcterms:created xsi:type="dcterms:W3CDTF">2013-09-20T06:21:56Z</dcterms:created>
  <dcterms:modified xsi:type="dcterms:W3CDTF">2017-08-26T06:27:49Z</dcterms:modified>
</cp:coreProperties>
</file>